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7" r:id="rId3"/>
    <p:sldId id="310" r:id="rId4"/>
    <p:sldId id="312" r:id="rId5"/>
    <p:sldId id="300" r:id="rId6"/>
    <p:sldId id="298" r:id="rId7"/>
    <p:sldId id="311" r:id="rId8"/>
    <p:sldId id="313" r:id="rId9"/>
    <p:sldId id="305" r:id="rId10"/>
    <p:sldId id="306" r:id="rId11"/>
    <p:sldId id="308" r:id="rId12"/>
    <p:sldId id="303" r:id="rId13"/>
    <p:sldId id="301" r:id="rId14"/>
    <p:sldId id="30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ED333-EB7D-45BA-A3C3-DFA941433A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D41782-2918-4E96-B5A9-81A5F2C23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BB781-B4F3-44F3-B2D0-54B6DE40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ED95-B004-46E4-864D-3ED2C4574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D25F2-32A3-4A02-88E9-AB358A4D7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69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2231A-7E0A-4879-A047-EC60FC2D6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1ACFB-250A-42B2-8F34-DAEE295ED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85E1A-88AE-46E6-9A5A-63D582811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95C2D-654E-4C18-8238-F9066F6BD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1E800-634E-4CB9-A5F9-6EBBC0B64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3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A2C08-B8C5-4B09-A255-C3F8F4B88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5BE85-778E-48A8-A997-D823405EC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D7202-9749-4D4F-8A87-EF0B08C2B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CB176-8AF6-4FD8-BCDC-F15E87A80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8B272-C532-4438-A124-082A7DA86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246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EB93E-9D22-4704-8A10-50B4A7E9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FC535-0B04-4D01-9920-BB8FF8FF9F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14D027-4299-442D-8C98-49201B375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C154D3-4576-47D2-BFBB-B61A1146E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AF0C35-73B0-4495-B2B9-DBA393309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377BAF-88DD-43B1-9E6D-D5EA2DC6A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03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0D853-E1F6-49D2-BE63-2B81E4D9D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596186-5792-4C7C-8551-FC808F101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45958-8CFB-4864-A5F4-3DCFF69A75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B8E68C-E827-40C9-95C0-D6CABA2EF2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CE7B3D-ED71-4B07-B30D-26B3A3C2B4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91EF6C-9089-487F-A973-412F8CD4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ABFA73-59E0-45FB-815C-B6F2A1AE9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223AB6-9C22-4222-A684-A61303089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592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0250F-7687-41B5-A6E1-41A034F41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5B2FC3-C1BA-44FB-BD23-5B7564CF2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0543F-1EA4-4DBF-B8BA-884C73100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C653ED-B4BB-4243-A8EC-961231F91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88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6FE54A-F854-4E1C-839E-76CDD6D0A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3094BE-7B4A-412C-B0A2-ABBF742D7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CC37C3-66B7-4AD2-A416-1464FB194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407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C07E4-6838-4201-8386-78DB7B965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D25F2-E162-4EF9-8C73-1AFC2C670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37FBB-93F1-4717-9726-A6C18F9E4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C4C378-D89A-4651-9BC1-2619804B5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606939-CA2F-49D3-9E69-2D749A9F2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C862D4-8816-4228-A768-8674E92A0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90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AD704-EDB8-47D2-9589-013FE0DEA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DBB9C9-EB61-41F6-9D0B-D75286768E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C7FD9-F4A9-4B1D-AC0A-C955657CB5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BD9FEA-809B-44B0-8B27-4068ACE32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FAD84D-0DE0-440E-8783-DE190785C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535D5-9BBF-412F-B053-58BC43071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552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AA9D9-8252-43F1-8FA3-4628BD973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31A5C3-FCFB-4435-B60A-34EB33687E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094C5-F5E4-4D47-B239-992C3AB85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2EE9D-F1BE-4634-8893-7DA00AE13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C8DDC-96FB-4292-AD45-616609076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854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AB9CFD-D2FE-4FD2-9F72-C28FA1190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ABE3EE-C260-44D6-A43E-3D0118C8E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D0903-2B81-48C5-93A3-91C9D5D4A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02C63-25C6-4B81-BE8D-FB0F5FDAB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53FCC-3C97-4E02-A59F-CACCE5D2D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241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C5DC80-E2A9-4565-A3D5-511B28E76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D8336-8B93-4B65-852F-745791969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AFAEA-3BF8-4D75-9069-AFF63DB379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C3F61-80C1-4556-822C-97ECC5C5FE2B}" type="datetimeFigureOut">
              <a:rPr lang="en-GB" smtClean="0"/>
              <a:t>03/04/2023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706EC-6AA8-471D-A50A-0DD68ACA4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92A0C-8B55-4C69-A31C-756B58F9CA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339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1.docx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Word_Document2.docx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489508"/>
            <a:ext cx="5181597" cy="1655482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Chertsey Cricket Club</a:t>
            </a:r>
            <a:br>
              <a:rPr lang="en-GB" sz="4000" dirty="0"/>
            </a:br>
            <a:r>
              <a:rPr lang="en-GB" sz="4000" dirty="0"/>
              <a:t>EGM Thursday 6</a:t>
            </a:r>
            <a:r>
              <a:rPr lang="en-GB" sz="4000" baseline="30000" dirty="0"/>
              <a:t>th</a:t>
            </a:r>
            <a:r>
              <a:rPr lang="en-GB" sz="4000" dirty="0"/>
              <a:t> April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r>
              <a:rPr lang="en-GB" sz="2000" dirty="0"/>
              <a:t>7pm 6</a:t>
            </a:r>
            <a:r>
              <a:rPr lang="en-GB" sz="2000" baseline="30000" dirty="0"/>
              <a:t>th</a:t>
            </a:r>
            <a:r>
              <a:rPr lang="en-GB" sz="2000" dirty="0"/>
              <a:t> April 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76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489508"/>
            <a:ext cx="5181597" cy="1655482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Agenda </a:t>
            </a:r>
            <a:r>
              <a:rPr lang="en-GB" sz="2400" dirty="0"/>
              <a:t>7 PM start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r>
              <a:rPr lang="en-GB" sz="2000" dirty="0"/>
              <a:t>Intro to SJCC Behaviours and Values- Mary O</a:t>
            </a:r>
          </a:p>
          <a:p>
            <a:pPr algn="r"/>
            <a:r>
              <a:rPr lang="en-GB" sz="2000" dirty="0"/>
              <a:t>Constitution- Nuti </a:t>
            </a:r>
          </a:p>
          <a:p>
            <a:pPr algn="r"/>
            <a:r>
              <a:rPr lang="en-GB" sz="2000" dirty="0"/>
              <a:t>Captain nominations</a:t>
            </a:r>
          </a:p>
          <a:p>
            <a:pPr algn="r"/>
            <a:r>
              <a:rPr lang="en-GB" sz="2000" dirty="0"/>
              <a:t>Committee nominations </a:t>
            </a:r>
          </a:p>
          <a:p>
            <a:pPr algn="r"/>
            <a:r>
              <a:rPr lang="en-GB" sz="2000" dirty="0"/>
              <a:t>Accounts – </a:t>
            </a:r>
            <a:r>
              <a:rPr lang="en-GB" sz="2000" dirty="0" err="1"/>
              <a:t>Beero</a:t>
            </a:r>
            <a:endParaRPr lang="en-GB" sz="2000" dirty="0"/>
          </a:p>
          <a:p>
            <a:pPr algn="r"/>
            <a:r>
              <a:rPr lang="en-GB" sz="2000" dirty="0"/>
              <a:t>AOB</a:t>
            </a:r>
          </a:p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58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489508"/>
            <a:ext cx="6776720" cy="540186"/>
          </a:xfrm>
        </p:spPr>
        <p:txBody>
          <a:bodyPr anchor="b">
            <a:normAutofit fontScale="90000"/>
          </a:bodyPr>
          <a:lstStyle/>
          <a:p>
            <a:r>
              <a:rPr lang="en-GB" sz="4000" dirty="0"/>
              <a:t>Surrey Junior Cricket Championship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" y="1625600"/>
            <a:ext cx="5974080" cy="4202706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r>
              <a:rPr lang="en-US" sz="1400" dirty="0"/>
              <a:t>The Surrey Junior Cricket Championship was established in 2019 with the following underlying principles:</a:t>
            </a:r>
          </a:p>
          <a:p>
            <a:pPr algn="r"/>
            <a:r>
              <a:rPr lang="en-US" sz="1400" dirty="0"/>
              <a:t> Creating a player focused culture</a:t>
            </a:r>
          </a:p>
          <a:p>
            <a:pPr algn="r"/>
            <a:r>
              <a:rPr lang="en-US" sz="1400" dirty="0"/>
              <a:t>Developing a lifelong passion for the game</a:t>
            </a:r>
          </a:p>
          <a:p>
            <a:pPr algn="r"/>
            <a:r>
              <a:rPr lang="en-US" sz="1400" dirty="0"/>
              <a:t>Providing a player pathway to be proud of</a:t>
            </a:r>
          </a:p>
          <a:p>
            <a:pPr algn="r"/>
            <a:r>
              <a:rPr lang="en-US" sz="1400" dirty="0"/>
              <a:t>Championing player retention</a:t>
            </a:r>
          </a:p>
          <a:p>
            <a:pPr algn="r"/>
            <a:r>
              <a:rPr lang="en-US" sz="1400" dirty="0"/>
              <a:t>Innovating and leading the way</a:t>
            </a:r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4DB694-E8A4-D0FA-57FA-E8EC980CD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720" y="0"/>
            <a:ext cx="48503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813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489508"/>
            <a:ext cx="5181597" cy="1655482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Chertsey Cricket Club</a:t>
            </a:r>
            <a:br>
              <a:rPr lang="en-GB" sz="4000" dirty="0"/>
            </a:br>
            <a:r>
              <a:rPr lang="en-GB" sz="4000" dirty="0" err="1"/>
              <a:t>Club</a:t>
            </a:r>
            <a:r>
              <a:rPr lang="en-GB" sz="4000" dirty="0"/>
              <a:t> Constitution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F9FB525-229D-C3A2-7512-7AFF040D96B7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1260728"/>
              </p:ext>
            </p:extLst>
          </p:nvPr>
        </p:nvGraphicFramePr>
        <p:xfrm>
          <a:off x="914400" y="3330575"/>
          <a:ext cx="5181600" cy="158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3" imgW="1569960" imgH="478800" progId="Package">
                  <p:embed/>
                </p:oleObj>
              </mc:Choice>
              <mc:Fallback>
                <p:oleObj name="Packager Shell Object" showAsIcon="1" r:id="rId3" imgW="1569960" imgH="478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3330575"/>
                        <a:ext cx="5181600" cy="158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8408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3" y="-81281"/>
            <a:ext cx="4723427" cy="1329055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Team Captains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65B6C1C-E362-41F0-9EE9-D7A3D348F6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435607"/>
              </p:ext>
            </p:extLst>
          </p:nvPr>
        </p:nvGraphicFramePr>
        <p:xfrm>
          <a:off x="314958" y="1247774"/>
          <a:ext cx="6370322" cy="5536433"/>
        </p:xfrm>
        <a:graphic>
          <a:graphicData uri="http://schemas.openxmlformats.org/drawingml/2006/table">
            <a:tbl>
              <a:tblPr firstRow="1" bandRow="1"/>
              <a:tblGrid>
                <a:gridCol w="2540702">
                  <a:extLst>
                    <a:ext uri="{9D8B030D-6E8A-4147-A177-3AD203B41FA5}">
                      <a16:colId xmlns:a16="http://schemas.microsoft.com/office/drawing/2014/main" val="2060136970"/>
                    </a:ext>
                  </a:extLst>
                </a:gridCol>
                <a:gridCol w="3829620">
                  <a:extLst>
                    <a:ext uri="{9D8B030D-6E8A-4147-A177-3AD203B41FA5}">
                      <a16:colId xmlns:a16="http://schemas.microsoft.com/office/drawing/2014/main" val="210115898"/>
                    </a:ext>
                  </a:extLst>
                </a:gridCol>
              </a:tblGrid>
              <a:tr h="5548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Team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Captain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6916346"/>
                  </a:ext>
                </a:extLst>
              </a:tr>
              <a:tr h="4964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Ben Hanger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84444"/>
                  </a:ext>
                </a:extLst>
              </a:tr>
              <a:tr h="4964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nd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Matt Wiggins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601591"/>
                  </a:ext>
                </a:extLst>
              </a:tr>
              <a:tr h="4964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rd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Joe Clark – JL /HAL</a:t>
                      </a:r>
                    </a:p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Liam Fisher - PB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547758"/>
                  </a:ext>
                </a:extLst>
              </a:tr>
              <a:tr h="4964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417605"/>
                  </a:ext>
                </a:extLst>
              </a:tr>
              <a:tr h="4964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Sunday 1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Hugh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</a:rPr>
                        <a:t>Aish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-Lyons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497948"/>
                  </a:ext>
                </a:extLst>
              </a:tr>
              <a:tr h="8756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Ladies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Social – Katie Weston</a:t>
                      </a:r>
                    </a:p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League &amp; SLAM TBC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878134"/>
                  </a:ext>
                </a:extLst>
              </a:tr>
              <a:tr h="994913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Ladies and Girls Manager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Mary O’Farrell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792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824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3" y="-81280"/>
            <a:ext cx="4723427" cy="863600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Committee Positions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71D9417-8FBE-46DC-AF26-E0B5FA36F1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914538"/>
              </p:ext>
            </p:extLst>
          </p:nvPr>
        </p:nvGraphicFramePr>
        <p:xfrm>
          <a:off x="330370" y="644056"/>
          <a:ext cx="8275149" cy="6150827"/>
        </p:xfrm>
        <a:graphic>
          <a:graphicData uri="http://schemas.openxmlformats.org/drawingml/2006/table">
            <a:tbl>
              <a:tblPr firstRow="1" bandRow="1"/>
              <a:tblGrid>
                <a:gridCol w="2495118">
                  <a:extLst>
                    <a:ext uri="{9D8B030D-6E8A-4147-A177-3AD203B41FA5}">
                      <a16:colId xmlns:a16="http://schemas.microsoft.com/office/drawing/2014/main" val="2199498743"/>
                    </a:ext>
                  </a:extLst>
                </a:gridCol>
                <a:gridCol w="2377842">
                  <a:extLst>
                    <a:ext uri="{9D8B030D-6E8A-4147-A177-3AD203B41FA5}">
                      <a16:colId xmlns:a16="http://schemas.microsoft.com/office/drawing/2014/main" val="1472962397"/>
                    </a:ext>
                  </a:extLst>
                </a:gridCol>
                <a:gridCol w="1648452">
                  <a:extLst>
                    <a:ext uri="{9D8B030D-6E8A-4147-A177-3AD203B41FA5}">
                      <a16:colId xmlns:a16="http://schemas.microsoft.com/office/drawing/2014/main" val="3766366870"/>
                    </a:ext>
                  </a:extLst>
                </a:gridCol>
                <a:gridCol w="1753737">
                  <a:extLst>
                    <a:ext uri="{9D8B030D-6E8A-4147-A177-3AD203B41FA5}">
                      <a16:colId xmlns:a16="http://schemas.microsoft.com/office/drawing/2014/main" val="373523919"/>
                    </a:ext>
                  </a:extLst>
                </a:gridCol>
              </a:tblGrid>
              <a:tr h="3264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Committee role</a:t>
                      </a:r>
                    </a:p>
                  </a:txBody>
                  <a:tcPr marL="92501" marR="92501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Candidate</a:t>
                      </a:r>
                    </a:p>
                  </a:txBody>
                  <a:tcPr marL="92501" marR="92501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Nomination</a:t>
                      </a:r>
                    </a:p>
                  </a:txBody>
                  <a:tcPr marL="92501" marR="92501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Proposed / Seconded</a:t>
                      </a:r>
                    </a:p>
                  </a:txBody>
                  <a:tcPr marL="92501" marR="92501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338817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Chairman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Mark Nuti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504985"/>
                  </a:ext>
                </a:extLst>
              </a:tr>
              <a:tr h="307868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Vice Chairman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Ricky Redmond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MN/SB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2150953"/>
                  </a:ext>
                </a:extLst>
              </a:tr>
              <a:tr h="3078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Hon. Treasurer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Tim Beer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9477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Hon. Secretary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Mary O’Farrell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7579588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Membership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Sonia Appleby-Smith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699832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Fixtures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tuart Bailey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582471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Ground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Murray  Sanger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752370"/>
                  </a:ext>
                </a:extLst>
              </a:tr>
              <a:tr h="3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Commercial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TBC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Craig Skelton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PB / MOF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4727909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Cricket Development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TBC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James Richards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PB/MN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405544"/>
                  </a:ext>
                </a:extLst>
              </a:tr>
              <a:tr h="35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Safeguarding  Officer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Catherine Wright – Final season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450937"/>
                  </a:ext>
                </a:extLst>
              </a:tr>
              <a:tr h="3567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Bar Manager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hil Boast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643787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Comms / Events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Claire Wright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408954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Junior Cricket Manager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Felix Reisch -Final season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759471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Facilities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TBC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Andy Sewell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MN/MOF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6129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2578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489508"/>
            <a:ext cx="5181597" cy="1655482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Treasurer report 2022 Season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304D6CD-C475-6291-A5C6-27CF19F3AA3E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697034"/>
              </p:ext>
            </p:extLst>
          </p:nvPr>
        </p:nvGraphicFramePr>
        <p:xfrm>
          <a:off x="914400" y="3532188"/>
          <a:ext cx="518160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3" imgW="2103120" imgH="478800" progId="Package">
                  <p:embed/>
                </p:oleObj>
              </mc:Choice>
              <mc:Fallback>
                <p:oleObj name="Packager Shell Object" showAsIcon="1" r:id="rId3" imgW="2103120" imgH="478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3532188"/>
                        <a:ext cx="5181600" cy="1181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4741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489508"/>
            <a:ext cx="5181597" cy="1655482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Discussion points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2FA39B-0300-4D56-F414-8F46EA605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Kitchen and Patio Area</a:t>
            </a:r>
          </a:p>
          <a:p>
            <a:r>
              <a:rPr lang="en-GB" dirty="0"/>
              <a:t>Pitch Availability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2947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B4555-0E2A-E51E-C886-1EA9457EF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Minutes for AGM 3</a:t>
            </a:r>
            <a:r>
              <a:rPr lang="en-GB" baseline="30000" dirty="0"/>
              <a:t>rd</a:t>
            </a:r>
            <a:r>
              <a:rPr lang="en-GB" dirty="0"/>
              <a:t> Feb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8F0F3-0862-372E-5E62-E7C64608E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Apologies </a:t>
            </a:r>
            <a:r>
              <a:rPr lang="en-GB" sz="1700" dirty="0"/>
              <a:t> Phil Boast , Stuart  ,Amy and Beth Bailey ,Chris Smith ,Cat Wright &amp; Tim Beer.</a:t>
            </a:r>
          </a:p>
          <a:p>
            <a:r>
              <a:rPr lang="en-GB" sz="1800" dirty="0"/>
              <a:t>Attendees </a:t>
            </a:r>
          </a:p>
          <a:p>
            <a:r>
              <a:rPr lang="en-GB" sz="1800" dirty="0"/>
              <a:t> </a:t>
            </a:r>
          </a:p>
          <a:p>
            <a:r>
              <a:rPr lang="en-GB" sz="1800" dirty="0"/>
              <a:t>Meeting opened by Chairman with apologies that Accounts and constitution were not released in time to allow committee , captain or finances to be signed off or voted on this evening.</a:t>
            </a:r>
          </a:p>
          <a:p>
            <a:r>
              <a:rPr lang="en-GB" sz="1800" dirty="0"/>
              <a:t>We will therefore schedule an EGM in 5 weeks to meet the current schedule and to allow time for consultancy and discussion on the new constitution and  proposed committee structure. These will include terms of tenure on roles , Exec committee , moving the club to a more business structure , addressing the looming VAT registration.</a:t>
            </a:r>
          </a:p>
          <a:p>
            <a:r>
              <a:rPr lang="en-GB" sz="1800" dirty="0"/>
              <a:t>R Redmond voiced disappointment that the original AGM had been delayed and the lack of preparation for this meeting.</a:t>
            </a:r>
          </a:p>
          <a:p>
            <a:r>
              <a:rPr lang="en-GB" dirty="0"/>
              <a:t>Copy of Chairmans report here *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6F43568-EB4F-CC94-FDE2-82BF0D8822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6911885"/>
              </p:ext>
            </p:extLst>
          </p:nvPr>
        </p:nvGraphicFramePr>
        <p:xfrm>
          <a:off x="7091680" y="5188268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" imgW="914597" imgH="806311" progId="Word.Document.12">
                  <p:embed/>
                </p:oleObj>
              </mc:Choice>
              <mc:Fallback>
                <p:oleObj name="Document" showAsIcon="1" r:id="rId2" imgW="914597" imgH="8063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091680" y="5188268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B6D1E0E-0C3C-23D8-45D4-4325AC4137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699599"/>
              </p:ext>
            </p:extLst>
          </p:nvPr>
        </p:nvGraphicFramePr>
        <p:xfrm>
          <a:off x="2286000" y="2099628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4" imgW="914597" imgH="806311" progId="Word.Document.12">
                  <p:embed/>
                </p:oleObj>
              </mc:Choice>
              <mc:Fallback>
                <p:oleObj name="Document" showAsIcon="1" r:id="rId4" imgW="914597" imgH="8063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6000" y="2099628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0529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91012-7BA6-187C-BC35-5252D8053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Minutes for AGM 3</a:t>
            </a:r>
            <a:r>
              <a:rPr lang="en-GB" baseline="30000" dirty="0"/>
              <a:t>rd</a:t>
            </a:r>
            <a:r>
              <a:rPr lang="en-GB" dirty="0"/>
              <a:t> Feb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3EBB6-C4C2-EC44-989B-4BE9DDDA8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b="1" dirty="0"/>
              <a:t>Discussion points during Chairmans report.</a:t>
            </a:r>
          </a:p>
          <a:p>
            <a:r>
              <a:rPr lang="en-GB" dirty="0"/>
              <a:t>Raj asked about extra Sunday team – This led to discussions about player numbers in general as well as fixture and grounds availability.</a:t>
            </a:r>
          </a:p>
          <a:p>
            <a:r>
              <a:rPr lang="en-GB" dirty="0"/>
              <a:t>We have issues with 3s and 4s without captains at this stage , how can we promote joining a team that does not have a leader. External senior players continue to join us each year.</a:t>
            </a:r>
          </a:p>
          <a:p>
            <a:r>
              <a:rPr lang="en-GB" dirty="0"/>
              <a:t>Why are we seeing poor take up for Captain and committee roles.</a:t>
            </a:r>
          </a:p>
          <a:p>
            <a:r>
              <a:rPr lang="en-GB" dirty="0"/>
              <a:t>Environment cited as unwelcoming , poor engagement into and from committee.</a:t>
            </a:r>
          </a:p>
          <a:p>
            <a:r>
              <a:rPr lang="en-GB" dirty="0"/>
              <a:t>Better understanding of roles , who across membership has the skills , shadow current , ensure succession plans are in place.</a:t>
            </a:r>
          </a:p>
          <a:p>
            <a:r>
              <a:rPr lang="en-GB" dirty="0"/>
              <a:t>Access to committee meetings – Open to all , Captains can attend or post questions / suggestions via 1</a:t>
            </a:r>
            <a:r>
              <a:rPr lang="en-GB" baseline="30000" dirty="0"/>
              <a:t>st</a:t>
            </a:r>
            <a:r>
              <a:rPr lang="en-GB" dirty="0"/>
              <a:t> Team </a:t>
            </a:r>
            <a:r>
              <a:rPr lang="en-GB" dirty="0" err="1"/>
              <a:t>capt.</a:t>
            </a:r>
            <a:r>
              <a:rPr lang="en-GB" dirty="0"/>
              <a:t> </a:t>
            </a:r>
          </a:p>
          <a:p>
            <a:r>
              <a:rPr lang="en-GB" dirty="0"/>
              <a:t>Questions to Committee – All membership can input to the agenda “ 3 questions to committee “ suggested.</a:t>
            </a:r>
          </a:p>
          <a:p>
            <a:r>
              <a:rPr lang="en-GB" dirty="0"/>
              <a:t>Advertise the dates so people can attend.</a:t>
            </a:r>
          </a:p>
          <a:p>
            <a:r>
              <a:rPr lang="en-GB" dirty="0"/>
              <a:t>Safeguarding is a fundamental role for the club , structured support from ECB and country Officers is available. Job role is on the Website for interest.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9461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0CB0-16DA-86AE-259D-9ED076798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AGM Minutes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91719-8E78-25F2-D36F-DCC7176B6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1800" dirty="0"/>
              <a:t>Clearly costs are rising , looking at Charitable status , Operational costs will be in focus ongoing.</a:t>
            </a:r>
          </a:p>
          <a:p>
            <a:r>
              <a:rPr lang="en-GB" sz="1800" dirty="0"/>
              <a:t>Reliance on Grants and sponsorship remain.</a:t>
            </a:r>
          </a:p>
          <a:p>
            <a:r>
              <a:rPr lang="en-GB" sz="1800" dirty="0"/>
              <a:t>Sadly Eric cannot return as our </a:t>
            </a:r>
            <a:r>
              <a:rPr lang="en-GB" sz="1800" dirty="0" err="1"/>
              <a:t>OverSeas</a:t>
            </a:r>
            <a:r>
              <a:rPr lang="en-GB" sz="1800" dirty="0"/>
              <a:t> player this season , looking if there are others to approach , very late in the process.</a:t>
            </a:r>
          </a:p>
          <a:p>
            <a:endParaRPr lang="en-GB" sz="1800" dirty="0"/>
          </a:p>
          <a:p>
            <a:r>
              <a:rPr lang="en-GB" sz="1800" dirty="0"/>
              <a:t>Short break for Drinks</a:t>
            </a:r>
          </a:p>
          <a:p>
            <a:endParaRPr lang="en-GB" sz="1800" dirty="0"/>
          </a:p>
          <a:p>
            <a:r>
              <a:rPr lang="en-GB" sz="1800" dirty="0"/>
              <a:t>Captains Reports added as documents here * and Awards as per next page.</a:t>
            </a:r>
          </a:p>
          <a:p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AOB </a:t>
            </a:r>
          </a:p>
          <a:p>
            <a:pPr marL="0" indent="0">
              <a:buNone/>
            </a:pPr>
            <a:r>
              <a:rPr lang="en-GB" sz="1800" dirty="0"/>
              <a:t>Vocal support for End of Season / Awards / Dinner dance . Katie Weston will set up a sub Committee to support this 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CB9E7FF-E83B-A8A1-5DB6-C77005B4A8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8053481"/>
              </p:ext>
            </p:extLst>
          </p:nvPr>
        </p:nvGraphicFramePr>
        <p:xfrm>
          <a:off x="4714240" y="4405948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" imgW="914597" imgH="806311" progId="Word.Document.12">
                  <p:embed/>
                </p:oleObj>
              </mc:Choice>
              <mc:Fallback>
                <p:oleObj name="Document" showAsIcon="1" r:id="rId2" imgW="914597" imgH="8063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714240" y="4405948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2327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3" y="-81281"/>
            <a:ext cx="4723427" cy="1329055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Awards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65B6C1C-E362-41F0-9EE9-D7A3D348F6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438758"/>
              </p:ext>
            </p:extLst>
          </p:nvPr>
        </p:nvGraphicFramePr>
        <p:xfrm>
          <a:off x="314959" y="1544321"/>
          <a:ext cx="6289043" cy="5193421"/>
        </p:xfrm>
        <a:graphic>
          <a:graphicData uri="http://schemas.openxmlformats.org/drawingml/2006/table">
            <a:tbl>
              <a:tblPr firstRow="1" bandRow="1"/>
              <a:tblGrid>
                <a:gridCol w="1566537">
                  <a:extLst>
                    <a:ext uri="{9D8B030D-6E8A-4147-A177-3AD203B41FA5}">
                      <a16:colId xmlns:a16="http://schemas.microsoft.com/office/drawing/2014/main" val="2060136970"/>
                    </a:ext>
                  </a:extLst>
                </a:gridCol>
                <a:gridCol w="2361253">
                  <a:extLst>
                    <a:ext uri="{9D8B030D-6E8A-4147-A177-3AD203B41FA5}">
                      <a16:colId xmlns:a16="http://schemas.microsoft.com/office/drawing/2014/main" val="3689737472"/>
                    </a:ext>
                  </a:extLst>
                </a:gridCol>
                <a:gridCol w="2361253">
                  <a:extLst>
                    <a:ext uri="{9D8B030D-6E8A-4147-A177-3AD203B41FA5}">
                      <a16:colId xmlns:a16="http://schemas.microsoft.com/office/drawing/2014/main" val="210115898"/>
                    </a:ext>
                  </a:extLst>
                </a:gridCol>
              </a:tblGrid>
              <a:tr h="5699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Team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Bowling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Batting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6916346"/>
                  </a:ext>
                </a:extLst>
              </a:tr>
              <a:tr h="929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Jacob Loveridge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Jake Taylor</a:t>
                      </a:r>
                    </a:p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Eric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Osner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84444"/>
                  </a:ext>
                </a:extLst>
              </a:tr>
              <a:tr h="509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nd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Ravi Patel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Paul Hardwick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601591"/>
                  </a:ext>
                </a:extLst>
              </a:tr>
              <a:tr h="929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rd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Ammad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Zulfikar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Ethan Austin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547758"/>
                  </a:ext>
                </a:extLst>
              </a:tr>
              <a:tr h="509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Steve Reynolds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Charlie Eagles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417605"/>
                  </a:ext>
                </a:extLst>
              </a:tr>
              <a:tr h="929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Sunday 1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        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Shyam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Patel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497948"/>
                  </a:ext>
                </a:extLst>
              </a:tr>
              <a:tr h="8046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Ladies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Amy Bailey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Shannen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Miah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8781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6796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59" y="-81281"/>
            <a:ext cx="5322872" cy="1329055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Honorary Membership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7FD30B-EB71-4AFE-AE44-C1222F866FC4}"/>
              </a:ext>
            </a:extLst>
          </p:cNvPr>
          <p:cNvSpPr txBox="1"/>
          <p:nvPr/>
        </p:nvSpPr>
        <p:spPr>
          <a:xfrm>
            <a:off x="676348" y="1587411"/>
            <a:ext cx="59705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Joanna Austin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Catherine Wright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Nick Barnes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Martin Bloomfield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Sam Toone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Ron Beecroft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368C3A-DEF9-4EC7-9578-994456EF754B}"/>
              </a:ext>
            </a:extLst>
          </p:cNvPr>
          <p:cNvSpPr txBox="1"/>
          <p:nvPr/>
        </p:nvSpPr>
        <p:spPr>
          <a:xfrm>
            <a:off x="390525" y="5962650"/>
            <a:ext cx="8304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** Based on Social Playing membership so a reduction on full fees where applicable</a:t>
            </a:r>
          </a:p>
        </p:txBody>
      </p:sp>
    </p:spTree>
    <p:extLst>
      <p:ext uri="{BB962C8B-B14F-4D97-AF65-F5344CB8AC3E}">
        <p14:creationId xmlns:p14="http://schemas.microsoft.com/office/powerpoint/2010/main" val="230301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-138510"/>
            <a:ext cx="5322872" cy="1725921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Club President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C09D28-575C-AE07-F851-28E55A95CBAB}"/>
              </a:ext>
            </a:extLst>
          </p:cNvPr>
          <p:cNvSpPr txBox="1"/>
          <p:nvPr/>
        </p:nvSpPr>
        <p:spPr>
          <a:xfrm>
            <a:off x="843280" y="2153920"/>
            <a:ext cx="43840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Club again pass on their thanks to Mark Pulling for his tenure as President, they may have been some of the most challenging years the club has faced , we look forward to your continued support . Thank you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We are delighted to announce Richard Dodd has stepped forward to be Club President , a wealth of history and family involvement will make these truly valuable years for Chertsey Cricket Club . Thank you.</a:t>
            </a:r>
          </a:p>
        </p:txBody>
      </p:sp>
    </p:spTree>
    <p:extLst>
      <p:ext uri="{BB962C8B-B14F-4D97-AF65-F5344CB8AC3E}">
        <p14:creationId xmlns:p14="http://schemas.microsoft.com/office/powerpoint/2010/main" val="2399293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15507</TotalTime>
  <Words>812</Words>
  <Application>Microsoft Office PowerPoint</Application>
  <PresentationFormat>Widescreen</PresentationFormat>
  <Paragraphs>150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Document</vt:lpstr>
      <vt:lpstr>Package</vt:lpstr>
      <vt:lpstr>Chertsey Cricket Club EGM Thursday 6th April</vt:lpstr>
      <vt:lpstr>Agenda 7 PM start </vt:lpstr>
      <vt:lpstr>Surrey Junior Cricket Championship</vt:lpstr>
      <vt:lpstr>Chertsey Cricket Club Club Constitution</vt:lpstr>
      <vt:lpstr>Team Captains </vt:lpstr>
      <vt:lpstr>Committee Positions</vt:lpstr>
      <vt:lpstr>Treasurer report 2022 Season</vt:lpstr>
      <vt:lpstr>Discussion points</vt:lpstr>
      <vt:lpstr>Minutes for AGM 3rd Feb</vt:lpstr>
      <vt:lpstr>Minutes for AGM 3rd Feb</vt:lpstr>
      <vt:lpstr>AGM Minutes continued</vt:lpstr>
      <vt:lpstr>Awards</vt:lpstr>
      <vt:lpstr>Honorary Membership</vt:lpstr>
      <vt:lpstr>Club President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Chertsey Cricket Club Centenary Celebrations</dc:title>
  <dc:creator>Mary O'Farrell</dc:creator>
  <cp:lastModifiedBy>Mary O'Farrell</cp:lastModifiedBy>
  <cp:revision>49</cp:revision>
  <dcterms:created xsi:type="dcterms:W3CDTF">2021-11-03T16:28:33Z</dcterms:created>
  <dcterms:modified xsi:type="dcterms:W3CDTF">2023-04-04T08:14:21Z</dcterms:modified>
</cp:coreProperties>
</file>